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57" r:id="rId3"/>
    <p:sldId id="283" r:id="rId4"/>
    <p:sldId id="298" r:id="rId5"/>
    <p:sldId id="295" r:id="rId6"/>
    <p:sldId id="272" r:id="rId7"/>
    <p:sldId id="273" r:id="rId8"/>
    <p:sldId id="274" r:id="rId9"/>
    <p:sldId id="297" r:id="rId10"/>
    <p:sldId id="275" r:id="rId11"/>
    <p:sldId id="276" r:id="rId12"/>
    <p:sldId id="286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4660"/>
  </p:normalViewPr>
  <p:slideViewPr>
    <p:cSldViewPr>
      <p:cViewPr>
        <p:scale>
          <a:sx n="100" d="100"/>
          <a:sy n="100" d="100"/>
        </p:scale>
        <p:origin x="-184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A592D-8689-4F2C-A8C2-2DF18C26675E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8A710-9827-4116-8560-46E7F54526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11A449-851B-43F7-AFBB-1D0A8D2FEDB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600C-0F27-4B36-B85F-FABB31C4A2BF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F1DCF-FB00-4EBC-8C75-3324FA2A9F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uzeum.esperanto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Zpráva o činnosti</a:t>
            </a:r>
            <a:br>
              <a:rPr lang="cs-CZ" smtClean="0"/>
            </a:br>
            <a:r>
              <a:rPr lang="cs-CZ" smtClean="0"/>
              <a:t> Muzea esperanta ve Svitavách </a:t>
            </a:r>
            <a:br>
              <a:rPr lang="cs-CZ" smtClean="0"/>
            </a:br>
            <a:r>
              <a:rPr lang="cs-CZ" smtClean="0"/>
              <a:t>od listopadu 2016 do října 2017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část 2</a:t>
            </a:r>
            <a:br>
              <a:rPr lang="cs-CZ" smtClean="0"/>
            </a:b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fontScale="92500"/>
          </a:bodyPr>
          <a:lstStyle/>
          <a:p>
            <a:r>
              <a:rPr lang="cs-CZ" smtClean="0"/>
              <a:t>Účastníkům konference ČES v Kroměříži</a:t>
            </a:r>
          </a:p>
          <a:p>
            <a:r>
              <a:rPr lang="cs-CZ" smtClean="0"/>
              <a:t>předkládá </a:t>
            </a:r>
          </a:p>
          <a:p>
            <a:r>
              <a:rPr lang="cs-CZ" smtClean="0"/>
              <a:t>PhDr. Pavla Dvořáková</a:t>
            </a:r>
          </a:p>
          <a:p>
            <a:r>
              <a:rPr lang="cs-CZ" smtClean="0"/>
              <a:t>Členka Muzejní a výstavní skupiny ČES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b="1" dirty="0" smtClean="0"/>
              <a:t>Virtuální sbírky v muzeu</a:t>
            </a:r>
            <a:br>
              <a:rPr lang="cs-CZ" sz="3600" b="1" dirty="0" smtClean="0"/>
            </a:b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32859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cs-CZ" sz="2800" smtClean="0"/>
              <a:t>Proběhla příprava aktualizace obsahu v infopanelu </a:t>
            </a:r>
          </a:p>
          <a:p>
            <a:pPr algn="ctr">
              <a:buNone/>
              <a:defRPr/>
            </a:pPr>
            <a:r>
              <a:rPr lang="cs-CZ" sz="2800" smtClean="0"/>
              <a:t>i v </a:t>
            </a:r>
            <a:r>
              <a:rPr lang="cs-CZ" sz="2800" dirty="0" smtClean="0"/>
              <a:t>muzejním </a:t>
            </a:r>
            <a:r>
              <a:rPr lang="cs-CZ" sz="2800" smtClean="0"/>
              <a:t>počítači – nemohla proběhnout </a:t>
            </a:r>
          </a:p>
          <a:p>
            <a:pPr algn="ctr">
              <a:buNone/>
              <a:defRPr/>
            </a:pPr>
            <a:r>
              <a:rPr lang="cs-CZ" sz="2800" smtClean="0"/>
              <a:t>z technických důvodů, které se z iniciativy V. Hirše  </a:t>
            </a:r>
          </a:p>
          <a:p>
            <a:pPr algn="ctr">
              <a:buNone/>
              <a:defRPr/>
            </a:pPr>
            <a:r>
              <a:rPr lang="cs-CZ" sz="2800" smtClean="0"/>
              <a:t>nyní řeší</a:t>
            </a:r>
            <a:endParaRPr lang="cs-CZ" sz="2800" dirty="0" smtClean="0"/>
          </a:p>
          <a:p>
            <a:pPr algn="ctr">
              <a:buNone/>
              <a:defRPr/>
            </a:pPr>
            <a:endParaRPr lang="cs-CZ" sz="2800" smtClean="0"/>
          </a:p>
          <a:p>
            <a:pPr algn="ctr">
              <a:buNone/>
              <a:defRPr/>
            </a:pPr>
            <a:endParaRPr lang="cs-CZ" sz="2800" smtClean="0"/>
          </a:p>
          <a:p>
            <a:pPr algn="ctr">
              <a:buNone/>
              <a:defRPr/>
            </a:pPr>
            <a:endParaRPr lang="cs-CZ" sz="2800" smtClean="0"/>
          </a:p>
          <a:p>
            <a:pPr algn="ctr">
              <a:buNone/>
              <a:defRPr/>
            </a:pPr>
            <a:endParaRPr lang="cs-CZ" sz="2800" smtClean="0"/>
          </a:p>
          <a:p>
            <a:pPr algn="ctr">
              <a:buNone/>
              <a:defRPr/>
            </a:pPr>
            <a:endParaRPr lang="cs-CZ" sz="280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pPr>
              <a:buNone/>
              <a:defRPr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6992"/>
            <a:ext cx="5616624" cy="31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 smtClean="0">
                <a:hlinkClick r:id="rId2"/>
              </a:rPr>
              <a:t/>
            </a:r>
            <a:br>
              <a:rPr lang="cs-CZ" dirty="0" smtClean="0">
                <a:hlinkClick r:id="rId2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z="3600" b="1" smtClean="0"/>
              <a:t>Prezentace muzea a virtuální </a:t>
            </a:r>
            <a:r>
              <a:rPr lang="cs-CZ" sz="3600" b="1" smtClean="0"/>
              <a:t>sbírky </a:t>
            </a:r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>na Internetu: </a:t>
            </a:r>
            <a:br>
              <a:rPr lang="cs-CZ" sz="3600" b="1" smtClean="0"/>
            </a:br>
            <a:r>
              <a:rPr lang="cs-CZ" sz="3600" b="1" smtClean="0"/>
              <a:t>1) </a:t>
            </a:r>
            <a:r>
              <a:rPr lang="cs-CZ" sz="3600" b="1" smtClean="0">
                <a:solidFill>
                  <a:srgbClr val="FF0000"/>
                </a:solidFill>
                <a:hlinkClick r:id="rId2"/>
              </a:rPr>
              <a:t>www.muzeum.esperanto.cz</a:t>
            </a:r>
            <a:r>
              <a:rPr lang="cs-CZ" sz="3600" b="1" dirty="0" smtClean="0">
                <a:solidFill>
                  <a:srgbClr val="FF0000"/>
                </a:solidFill>
              </a:rPr>
              <a:t/>
            </a:r>
            <a:br>
              <a:rPr lang="cs-CZ" sz="3600" b="1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208912" cy="511286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cs-CZ" sz="2800" smtClean="0"/>
              <a:t>	</a:t>
            </a:r>
            <a:endParaRPr lang="cs-CZ" sz="280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2800" smtClean="0"/>
              <a:t>Rediguje </a:t>
            </a:r>
            <a:r>
              <a:rPr lang="cs-CZ" sz="2800" dirty="0" smtClean="0"/>
              <a:t>Pavla Dvořáková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2800" smtClean="0"/>
              <a:t>-	od 2016/11:</a:t>
            </a:r>
            <a:r>
              <a:rPr lang="cs-CZ" sz="2800" smtClean="0">
                <a:solidFill>
                  <a:srgbClr val="00B050"/>
                </a:solidFill>
              </a:rPr>
              <a:t> </a:t>
            </a:r>
            <a:r>
              <a:rPr lang="cs-CZ" sz="2800" b="1" smtClean="0">
                <a:solidFill>
                  <a:srgbClr val="00B050"/>
                </a:solidFill>
              </a:rPr>
              <a:t>7 nových článků</a:t>
            </a:r>
            <a:r>
              <a:rPr lang="cs-CZ" sz="2800" smtClean="0">
                <a:solidFill>
                  <a:srgbClr val="00B050"/>
                </a:solidFill>
              </a:rPr>
              <a:t>  </a:t>
            </a:r>
            <a:r>
              <a:rPr lang="cs-CZ" sz="2800" b="1" smtClean="0">
                <a:solidFill>
                  <a:srgbClr val="00B050"/>
                </a:solidFill>
              </a:rPr>
              <a:t>+ 3 nové fotogalerie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2800" b="1" smtClean="0"/>
              <a:t>	+</a:t>
            </a:r>
            <a:r>
              <a:rPr lang="cs-CZ" sz="2800" smtClean="0"/>
              <a:t> </a:t>
            </a:r>
            <a:r>
              <a:rPr lang="cs-CZ" sz="2800" i="1" smtClean="0"/>
              <a:t>„Komplexní zpráva o činnosti muzea“ </a:t>
            </a:r>
            <a:r>
              <a:rPr lang="cs-CZ" sz="2800" smtClean="0"/>
              <a:t>pro město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280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sz="2800" smtClean="0"/>
          </a:p>
          <a:p>
            <a:pPr fontAlgn="auto">
              <a:spcAft>
                <a:spcPts val="0"/>
              </a:spcAft>
              <a:buNone/>
              <a:defRPr/>
            </a:pPr>
            <a:endParaRPr lang="cs-CZ" sz="2800" dirty="0" smtClean="0"/>
          </a:p>
        </p:txBody>
      </p:sp>
      <p:pic>
        <p:nvPicPr>
          <p:cNvPr id="1026" name="Picture 2" descr="D:\Users\pavla\pro Kroměříž\Líba\muzeum.esperanto.cz cefpago 2017 e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45024"/>
            <a:ext cx="3744416" cy="2994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Proběhla významná kompletace v rubrice </a:t>
            </a:r>
            <a:r>
              <a:rPr lang="cs-CZ" i="1" smtClean="0"/>
              <a:t>„Ligiloj“ </a:t>
            </a:r>
            <a:r>
              <a:rPr lang="cs-CZ" smtClean="0"/>
              <a:t>a byla založena nová rubrika</a:t>
            </a:r>
          </a:p>
          <a:p>
            <a:pPr>
              <a:buNone/>
            </a:pPr>
            <a:r>
              <a:rPr lang="cs-CZ" i="1" smtClean="0"/>
              <a:t>	„</a:t>
            </a:r>
            <a:r>
              <a:rPr lang="cs-CZ" i="1" smtClean="0"/>
              <a:t>Knihovnická a muzejnická literatura“</a:t>
            </a:r>
          </a:p>
          <a:p>
            <a:endParaRPr lang="cs-CZ" smtClean="0"/>
          </a:p>
          <a:p>
            <a:r>
              <a:rPr lang="cs-CZ" smtClean="0"/>
              <a:t>Práce na přípravě nové verze webu ve </a:t>
            </a:r>
            <a:r>
              <a:rPr lang="cs-CZ" i="1" smtClean="0"/>
              <a:t>Wordpressu </a:t>
            </a:r>
            <a:r>
              <a:rPr lang="cs-CZ" smtClean="0"/>
              <a:t>stagnovaly, ale je plánován</a:t>
            </a:r>
          </a:p>
          <a:p>
            <a:pPr>
              <a:buNone/>
            </a:pPr>
            <a:r>
              <a:rPr lang="cs-CZ" smtClean="0"/>
              <a:t>	další posun na jaře 2018</a:t>
            </a:r>
          </a:p>
          <a:p>
            <a:pPr>
              <a:buNone/>
            </a:pPr>
            <a:endParaRPr lang="cs-CZ"/>
          </a:p>
          <a:p>
            <a:endParaRPr lang="cs-CZ" smtClean="0"/>
          </a:p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3200" b="1" smtClean="0"/>
              <a:t/>
            </a:r>
            <a:br>
              <a:rPr lang="cs-CZ" sz="3200" b="1" smtClean="0"/>
            </a:br>
            <a:r>
              <a:rPr lang="cs-CZ" sz="3200" b="1" smtClean="0"/>
              <a:t>2) Muzejní </a:t>
            </a:r>
            <a:r>
              <a:rPr lang="cs-CZ" sz="3200" b="1" dirty="0" smtClean="0"/>
              <a:t>stránka na sociální síti </a:t>
            </a:r>
            <a:r>
              <a:rPr lang="cs-CZ" sz="3200" b="1" dirty="0" err="1" smtClean="0"/>
              <a:t>Ipernity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smtClean="0"/>
              <a:t>(zal. 5.1.2011) </a:t>
            </a:r>
            <a:r>
              <a:rPr lang="cs-CZ" sz="3200" b="1"/>
              <a:t/>
            </a:r>
            <a:br>
              <a:rPr lang="cs-CZ" sz="3200" b="1"/>
            </a:br>
            <a:r>
              <a:rPr lang="cs-CZ" sz="2400" b="1" u="sng">
                <a:solidFill>
                  <a:srgbClr val="0070C0"/>
                </a:solidFill>
              </a:rPr>
              <a:t>http://www.ipernity.com/home/esperanto-muzeo-svitavy</a:t>
            </a:r>
            <a:r>
              <a:rPr lang="cs-CZ" sz="3600" smtClean="0"/>
              <a:t/>
            </a:r>
            <a:br>
              <a:rPr lang="cs-CZ" sz="3600" smtClean="0"/>
            </a:br>
            <a:r>
              <a:rPr lang="cs-CZ" sz="3600" b="1" smtClean="0"/>
              <a:t>            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000" smtClean="0"/>
              <a:t>Rediguje  </a:t>
            </a:r>
            <a:r>
              <a:rPr lang="cs-CZ" sz="5000" dirty="0" err="1" smtClean="0"/>
              <a:t>P.Dvořáková</a:t>
            </a:r>
            <a:endParaRPr lang="cs-CZ" sz="5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000" smtClean="0"/>
              <a:t>V říjnu 2016: </a:t>
            </a:r>
            <a:r>
              <a:rPr lang="cs-CZ" sz="5000" smtClean="0"/>
              <a:t>50 fotoalb </a:t>
            </a:r>
            <a:endParaRPr lang="cs-CZ" sz="500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5000" smtClean="0"/>
              <a:t>	a 1870 </a:t>
            </a:r>
            <a:r>
              <a:rPr lang="cs-CZ" sz="5000" smtClean="0"/>
              <a:t>souborů</a:t>
            </a:r>
            <a:r>
              <a:rPr lang="cs-CZ" sz="5000" smtClean="0">
                <a:solidFill>
                  <a:srgbClr val="FFC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900" smtClean="0"/>
              <a:t>V říjnu 2017: </a:t>
            </a:r>
            <a:r>
              <a:rPr lang="cs-CZ" sz="5900" b="1" u="sng" smtClean="0">
                <a:solidFill>
                  <a:srgbClr val="00B050"/>
                </a:solidFill>
              </a:rPr>
              <a:t>53 fotoalb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900" b="1" u="sng" smtClean="0">
                <a:solidFill>
                  <a:srgbClr val="00B050"/>
                </a:solidFill>
              </a:rPr>
              <a:t>a </a:t>
            </a:r>
            <a:r>
              <a:rPr lang="cs-CZ" sz="5900" b="1" u="sng" smtClean="0">
                <a:solidFill>
                  <a:srgbClr val="00B050"/>
                </a:solidFill>
              </a:rPr>
              <a:t>2030 souborů</a:t>
            </a:r>
            <a:endParaRPr lang="cs-CZ" sz="5900" b="1" u="sng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5900" smtClean="0"/>
              <a:t>    (texty, foto, audio, video)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5900" smtClean="0"/>
              <a:t> - v síti </a:t>
            </a:r>
            <a:r>
              <a:rPr lang="cs-CZ" sz="5900" smtClean="0"/>
              <a:t>členové </a:t>
            </a:r>
            <a:r>
              <a:rPr lang="cs-CZ" sz="5900" smtClean="0"/>
              <a:t>z 95 zemí, cca 30 nových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cs-CZ" sz="5900" b="1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5900" b="1" smtClean="0"/>
              <a:t>Virtuální návštěvy:  setrvalý stav</a:t>
            </a:r>
            <a:endParaRPr lang="cs-CZ" sz="59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900" u="sng" smtClean="0"/>
              <a:t>2016/10 -  115 000,  2017/10 -</a:t>
            </a:r>
            <a:r>
              <a:rPr lang="cs-CZ" sz="5900" b="1" u="sng" smtClean="0">
                <a:solidFill>
                  <a:srgbClr val="00B050"/>
                </a:solidFill>
              </a:rPr>
              <a:t>131 386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5900" b="1" u="sng" smtClean="0"/>
              <a:t>= přes </a:t>
            </a:r>
            <a:r>
              <a:rPr lang="cs-CZ" sz="5900" b="1" u="sng" smtClean="0">
                <a:solidFill>
                  <a:srgbClr val="00B050"/>
                </a:solidFill>
              </a:rPr>
              <a:t>16 </a:t>
            </a:r>
            <a:r>
              <a:rPr lang="cs-CZ" sz="5900" b="1" u="sng" dirty="0" smtClean="0">
                <a:solidFill>
                  <a:srgbClr val="00B050"/>
                </a:solidFill>
              </a:rPr>
              <a:t>000  nových </a:t>
            </a:r>
            <a:r>
              <a:rPr lang="cs-CZ" sz="5900" b="1" u="sng" err="1" smtClean="0">
                <a:solidFill>
                  <a:srgbClr val="00B050"/>
                </a:solidFill>
              </a:rPr>
              <a:t>virt</a:t>
            </a:r>
            <a:r>
              <a:rPr lang="cs-CZ" sz="5900" b="1" u="sng" smtClean="0">
                <a:solidFill>
                  <a:srgbClr val="00B050"/>
                </a:solidFill>
              </a:rPr>
              <a:t>. návštěv ročně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5900" smtClean="0"/>
              <a:t>Stále výrazně roste počet návštěvníků-</a:t>
            </a:r>
            <a:r>
              <a:rPr lang="cs-CZ" sz="5900" b="1" smtClean="0"/>
              <a:t>nečlenů</a:t>
            </a:r>
            <a:endParaRPr lang="cs-CZ" sz="5900" smtClean="0"/>
          </a:p>
        </p:txBody>
      </p:sp>
      <p:pic>
        <p:nvPicPr>
          <p:cNvPr id="14337" name="Picture 1" descr="D:\Users\pavla\Documents\AA Prostějov - sjezd ČES 2014\agadraporto\fotky\Ipernity-muzeo ma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88432" cy="256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smtClean="0"/>
              <a:t>Stav 5.10.2017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D:\Users\pavla\Documents\AA Ústí nad Orlicí - sjezd ČES 2015\zpráva o činnosti\muzeum\nahrano\Ipernity-ser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635896" cy="2718210"/>
          </a:xfrm>
          <a:prstGeom prst="rect">
            <a:avLst/>
          </a:prstGeom>
          <a:noFill/>
        </p:spPr>
      </p:pic>
      <p:pic>
        <p:nvPicPr>
          <p:cNvPr id="7" name="Zástupný symbol pro obsah 6" descr="ipernity pagxo 5.10.2017 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6408712" cy="51860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146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smtClean="0"/>
              <a:t/>
            </a:r>
            <a:br>
              <a:rPr lang="cs-CZ" sz="2400" smtClean="0"/>
            </a:br>
            <a:r>
              <a:rPr lang="cs-CZ" sz="2400" b="1" smtClean="0"/>
              <a:t> 3)</a:t>
            </a:r>
            <a:r>
              <a:rPr lang="cs-CZ" sz="2400" smtClean="0"/>
              <a:t> </a:t>
            </a:r>
            <a:r>
              <a:rPr lang="cs-CZ" sz="3600" smtClean="0"/>
              <a:t>Celoroční </a:t>
            </a:r>
            <a:r>
              <a:rPr lang="cs-CZ" sz="3600" dirty="0" smtClean="0"/>
              <a:t>propagace muzea na </a:t>
            </a:r>
            <a:r>
              <a:rPr lang="cs-CZ" sz="3600" smtClean="0"/>
              <a:t>Facebooku</a:t>
            </a:r>
            <a:r>
              <a:rPr lang="cs-CZ" sz="3600" dirty="0" smtClean="0"/>
              <a:t>: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100" b="1" smtClean="0"/>
              <a:t>Stránka muzea – desítky příspěvků ročně </a:t>
            </a:r>
            <a:r>
              <a:rPr lang="cs-CZ" sz="3100" smtClean="0"/>
              <a:t>, </a:t>
            </a:r>
            <a:br>
              <a:rPr lang="cs-CZ" sz="3100" smtClean="0"/>
            </a:br>
            <a:r>
              <a:rPr lang="cs-CZ" sz="3100" smtClean="0"/>
              <a:t>mezinárodní skupina Přátel muzea – nyní 372 členů</a:t>
            </a:r>
            <a:br>
              <a:rPr lang="cs-CZ" sz="3100" smtClean="0"/>
            </a:br>
            <a:r>
              <a:rPr lang="cs-CZ" sz="3100" smtClean="0"/>
              <a:t>sdílení informací v obecných esperantských skupinách</a:t>
            </a:r>
            <a:br>
              <a:rPr lang="cs-CZ" sz="310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Picture 2" descr="D:\Users\pavla\Documents\AA Prostějov - sjezd ČES 2014\agadraporto\fotky\použito\facebo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388424" cy="4082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Muzeum esperanta ve Svitavách </a:t>
            </a:r>
            <a:br>
              <a:rPr lang="cs-CZ" sz="3600" b="1" dirty="0" smtClean="0"/>
            </a:br>
            <a:r>
              <a:rPr lang="cs-CZ" sz="3600" b="1" dirty="0" smtClean="0"/>
              <a:t>(</a:t>
            </a:r>
            <a:r>
              <a:rPr lang="cs-CZ" sz="3600" b="1" dirty="0" err="1" smtClean="0"/>
              <a:t>org.složka</a:t>
            </a:r>
            <a:r>
              <a:rPr lang="cs-CZ" sz="3600" b="1" dirty="0" smtClean="0"/>
              <a:t> ČES) </a:t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616575"/>
          </a:xfrm>
        </p:spPr>
        <p:txBody>
          <a:bodyPr rtlCol="0">
            <a:noAutofit/>
          </a:bodyPr>
          <a:lstStyle/>
          <a:p>
            <a:pPr algn="ctr">
              <a:defRPr/>
            </a:pPr>
            <a:endParaRPr lang="cs-CZ" sz="2800" smtClean="0"/>
          </a:p>
          <a:p>
            <a:pPr algn="ctr">
              <a:defRPr/>
            </a:pPr>
            <a:r>
              <a:rPr lang="cs-CZ" sz="2800" smtClean="0"/>
              <a:t>Činnost probíhala za stávajících právních </a:t>
            </a:r>
          </a:p>
          <a:p>
            <a:pPr algn="ctr">
              <a:buNone/>
              <a:defRPr/>
            </a:pPr>
            <a:r>
              <a:rPr lang="cs-CZ" sz="2800" smtClean="0"/>
              <a:t>a provozních podmínek</a:t>
            </a:r>
            <a:endParaRPr lang="cs-CZ" sz="2800" dirty="0"/>
          </a:p>
        </p:txBody>
      </p:sp>
      <p:pic>
        <p:nvPicPr>
          <p:cNvPr id="5122" name="Picture 2" descr="D:\Users\pavla\Documents\konference Nymburk 2013\foto pro zprávu o činnosti\muzem pikto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16632"/>
            <a:ext cx="1008112" cy="1008112"/>
          </a:xfrm>
          <a:prstGeom prst="rect">
            <a:avLst/>
          </a:prstGeom>
          <a:noFill/>
        </p:spPr>
      </p:pic>
      <p:pic>
        <p:nvPicPr>
          <p:cNvPr id="1027" name="Picture 3" descr="D:\sjezd 2016\zpráva o činnosti\muzeum\použito\rsz_p9172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08920"/>
            <a:ext cx="2173741" cy="3864429"/>
          </a:xfrm>
          <a:prstGeom prst="rect">
            <a:avLst/>
          </a:prstGeom>
          <a:noFill/>
        </p:spPr>
      </p:pic>
      <p:pic>
        <p:nvPicPr>
          <p:cNvPr id="1028" name="Picture 4" descr="D:\sjezd 2016\zpráva o činnosti\muzeum\použito\rsz_muzeum_esperanta_-_interie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508856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cs-CZ" dirty="0" smtClean="0"/>
              <a:t>Činnost </a:t>
            </a:r>
            <a:r>
              <a:rPr lang="cs-CZ" smtClean="0"/>
              <a:t>je </a:t>
            </a:r>
            <a:r>
              <a:rPr lang="cs-CZ" smtClean="0"/>
              <a:t>nadále zajišťována </a:t>
            </a: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členy </a:t>
            </a:r>
            <a:r>
              <a:rPr lang="cs-CZ" dirty="0"/>
              <a:t>Muzejní a výstavní skupiny ČES </a:t>
            </a: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a </a:t>
            </a:r>
            <a:r>
              <a:rPr lang="cs-CZ" dirty="0"/>
              <a:t>Klubu přátel esperanta </a:t>
            </a:r>
            <a:r>
              <a:rPr lang="cs-CZ" dirty="0" smtClean="0"/>
              <a:t>ve </a:t>
            </a:r>
            <a:r>
              <a:rPr lang="cs-CZ" dirty="0"/>
              <a:t>Svitavách.</a:t>
            </a:r>
          </a:p>
          <a:p>
            <a:pPr>
              <a:buNone/>
              <a:defRPr/>
            </a:pPr>
            <a:r>
              <a:rPr lang="cs-CZ" dirty="0"/>
              <a:t>	</a:t>
            </a:r>
            <a:endParaRPr lang="cs-CZ" dirty="0" smtClean="0"/>
          </a:p>
          <a:p>
            <a:pPr>
              <a:buNone/>
              <a:defRPr/>
            </a:pPr>
            <a:r>
              <a:rPr lang="cs-CZ" dirty="0" smtClean="0"/>
              <a:t>Byla </a:t>
            </a:r>
            <a:r>
              <a:rPr lang="cs-CZ" b="1" dirty="0">
                <a:solidFill>
                  <a:srgbClr val="00B050"/>
                </a:solidFill>
              </a:rPr>
              <a:t>PRODLOUŽENA SMLOUVA </a:t>
            </a:r>
            <a:r>
              <a:rPr lang="cs-CZ" b="1" dirty="0"/>
              <a:t>o </a:t>
            </a:r>
            <a:r>
              <a:rPr lang="cs-CZ" b="1" dirty="0" smtClean="0"/>
              <a:t>bezplatném </a:t>
            </a:r>
          </a:p>
          <a:p>
            <a:pPr>
              <a:buNone/>
              <a:defRPr/>
            </a:pPr>
            <a:r>
              <a:rPr lang="cs-CZ" b="1" dirty="0" smtClean="0"/>
              <a:t>pronájmu s </a:t>
            </a:r>
            <a:r>
              <a:rPr lang="cs-CZ" b="1" dirty="0"/>
              <a:t>platností do </a:t>
            </a:r>
            <a:r>
              <a:rPr lang="cs-CZ" b="1" dirty="0" smtClean="0"/>
              <a:t>31.12.2019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Grantové projekty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náklady spojené s přípravou nové celoroční výstavy </a:t>
            </a:r>
            <a:r>
              <a:rPr lang="cs-CZ" i="1" dirty="0" smtClean="0"/>
              <a:t>„Člověk proti Babylonu</a:t>
            </a:r>
            <a:r>
              <a:rPr lang="cs-CZ" i="1" smtClean="0"/>
              <a:t>“ </a:t>
            </a:r>
            <a:endParaRPr lang="cs-CZ" i="1" smtClean="0"/>
          </a:p>
          <a:p>
            <a:pPr>
              <a:buNone/>
            </a:pPr>
            <a:r>
              <a:rPr lang="cs-CZ" smtClean="0"/>
              <a:t>	a </a:t>
            </a:r>
            <a:r>
              <a:rPr lang="cs-CZ" dirty="0" smtClean="0"/>
              <a:t>její vernisáže v rámci projektu </a:t>
            </a:r>
            <a:r>
              <a:rPr lang="cs-CZ" i="1" dirty="0" smtClean="0"/>
              <a:t>„Pardubice – kolébka esperanta v českých zemích“ </a:t>
            </a:r>
          </a:p>
          <a:p>
            <a:pPr>
              <a:buNone/>
            </a:pPr>
            <a:r>
              <a:rPr lang="cs-CZ" smtClean="0"/>
              <a:t>	byla </a:t>
            </a:r>
            <a:r>
              <a:rPr lang="cs-CZ" dirty="0" smtClean="0"/>
              <a:t>od Pardubického kraje získána </a:t>
            </a:r>
          </a:p>
          <a:p>
            <a:pPr>
              <a:buNone/>
            </a:pPr>
            <a:r>
              <a:rPr lang="cs-CZ" smtClean="0"/>
              <a:t>	</a:t>
            </a:r>
            <a:r>
              <a:rPr lang="cs-CZ" b="1" smtClean="0"/>
              <a:t>dotace </a:t>
            </a:r>
            <a:r>
              <a:rPr lang="cs-CZ" b="1" smtClean="0"/>
              <a:t>10.000</a:t>
            </a:r>
            <a:r>
              <a:rPr lang="cs-CZ" b="1" smtClean="0"/>
              <a:t>,- Kč.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smtClean="0"/>
              <a:t>Mezinárodní spolupráce</a:t>
            </a:r>
            <a:br>
              <a:rPr lang="cs-CZ" b="1" smtClean="0"/>
            </a:br>
            <a:r>
              <a:rPr lang="cs-CZ" b="1" smtClean="0"/>
              <a:t>s E@I a muzeem ve Vídni</a:t>
            </a:r>
            <a:endParaRPr lang="cs-CZ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Přednášky B. Tuider a L.Čachunašviliho </a:t>
            </a:r>
          </a:p>
          <a:p>
            <a:pPr>
              <a:buNone/>
            </a:pPr>
            <a:r>
              <a:rPr lang="cs-CZ" smtClean="0"/>
              <a:t>	na vernisáži výstavy</a:t>
            </a:r>
          </a:p>
          <a:p>
            <a:r>
              <a:rPr lang="cs-CZ" smtClean="0"/>
              <a:t>Účast M.Malovce a L.Chaloupkové na akci E@I </a:t>
            </a:r>
            <a:r>
              <a:rPr lang="cs-CZ" i="1" smtClean="0"/>
              <a:t>„Návštěva esp. Muzea ve Vídni“</a:t>
            </a:r>
            <a:r>
              <a:rPr lang="cs-CZ" smtClean="0"/>
              <a:t>  24.9.2017</a:t>
            </a:r>
          </a:p>
          <a:p>
            <a:r>
              <a:rPr lang="cs-CZ" smtClean="0"/>
              <a:t>P.Chrdle – prezentace muzea na Zamenhof-Festo ve Vídni (3.12.2016)</a:t>
            </a:r>
          </a:p>
          <a:p>
            <a:r>
              <a:rPr lang="cs-CZ" smtClean="0"/>
              <a:t>P.Dvořáková – přednáška o užití inf.technologií </a:t>
            </a:r>
          </a:p>
          <a:p>
            <a:pPr>
              <a:buNone/>
            </a:pPr>
            <a:r>
              <a:rPr lang="cs-CZ" smtClean="0"/>
              <a:t>	v muzeu na KAEST Modre (odprezentováno M.Malovcem) a její zveřejnění ve sborníku KAEST (2017)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z="3600" b="1" smtClean="0"/>
              <a:t>Dary do knihovního</a:t>
            </a:r>
            <a:br>
              <a:rPr lang="cs-CZ" sz="3600" b="1" smtClean="0"/>
            </a:br>
            <a:r>
              <a:rPr lang="cs-CZ" sz="3600" b="1" smtClean="0"/>
              <a:t>a muzejního fondu</a:t>
            </a:r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800" b="1" smtClean="0"/>
              <a:t>V červnu 2017jsme získali do fondu publikace v hodnotě 159 Euro z NADACE BACHRICH</a:t>
            </a:r>
          </a:p>
          <a:p>
            <a:pPr>
              <a:buNone/>
            </a:pPr>
            <a:r>
              <a:rPr lang="cs-CZ" sz="2800" smtClean="0"/>
              <a:t>	(tentokrát proti úhradě poštovného)</a:t>
            </a:r>
          </a:p>
          <a:p>
            <a:pPr>
              <a:buNone/>
            </a:pPr>
            <a:r>
              <a:rPr lang="cs-CZ" sz="2800" smtClean="0"/>
              <a:t> -  </a:t>
            </a:r>
            <a:r>
              <a:rPr lang="cs-CZ" sz="2800" b="1" smtClean="0"/>
              <a:t>dary jednotlivců </a:t>
            </a:r>
            <a:r>
              <a:rPr lang="cs-CZ" sz="2800" smtClean="0"/>
              <a:t>(viz část 1)</a:t>
            </a:r>
            <a:endParaRPr lang="cs-CZ" sz="2800" smtClean="0"/>
          </a:p>
          <a:p>
            <a:pPr>
              <a:buNone/>
            </a:pPr>
            <a:r>
              <a:rPr lang="cs-CZ" sz="2800" smtClean="0"/>
              <a:t> - V září 2017 byl získána darem kompletně zkatalogizovaná vzácná </a:t>
            </a:r>
            <a:r>
              <a:rPr lang="cs-CZ" sz="2800" b="1" u="sng" smtClean="0"/>
              <a:t>sbírka 2000 ks esperantských pohlednic </a:t>
            </a:r>
            <a:r>
              <a:rPr lang="cs-CZ" sz="2800" smtClean="0"/>
              <a:t>od Lászla Szilvásiho (Kultura E-Asocio)</a:t>
            </a:r>
          </a:p>
          <a:p>
            <a:pPr>
              <a:buNone/>
            </a:pPr>
            <a:r>
              <a:rPr lang="cs-CZ" sz="2800" smtClean="0"/>
              <a:t>    (digitálně na www.eventoj.hu/posxtkartoj)</a:t>
            </a:r>
          </a:p>
          <a:p>
            <a:endParaRPr lang="cs-CZ" sz="2800" dirty="0" smtClean="0"/>
          </a:p>
          <a:p>
            <a:pPr>
              <a:buNone/>
            </a:pPr>
            <a:endParaRPr lang="cs-CZ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D:\Users\pavla\Documents\Esperanto\ČES\sjezd 2016\zpráva o činnosti\muzeum\použito\lib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smtClean="0"/>
              <a:t>Depozitář</a:t>
            </a:r>
            <a:endParaRPr lang="cs-CZ" sz="32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mtClean="0"/>
              <a:t>Proběhl přesun části fondu z muzea </a:t>
            </a:r>
          </a:p>
          <a:p>
            <a:pPr>
              <a:buNone/>
            </a:pPr>
            <a:r>
              <a:rPr lang="cs-CZ" smtClean="0"/>
              <a:t>	do depozitáře  mimo budovu</a:t>
            </a:r>
          </a:p>
          <a:p>
            <a:pPr>
              <a:buFontTx/>
              <a:buChar char="-"/>
            </a:pPr>
            <a:r>
              <a:rPr lang="cs-CZ" b="1" u="sng" smtClean="0"/>
              <a:t>Navzdory prostornosti </a:t>
            </a:r>
          </a:p>
          <a:p>
            <a:pPr>
              <a:buNone/>
            </a:pPr>
            <a:r>
              <a:rPr lang="cs-CZ" b="1" smtClean="0"/>
              <a:t>	nastal </a:t>
            </a:r>
            <a:r>
              <a:rPr lang="cs-CZ" b="1" u="sng" smtClean="0"/>
              <a:t>problém s přeplněností</a:t>
            </a:r>
            <a:r>
              <a:rPr lang="cs-CZ" b="1" smtClean="0"/>
              <a:t> !!! </a:t>
            </a:r>
          </a:p>
          <a:p>
            <a:pPr>
              <a:buFontTx/>
              <a:buChar char="-"/>
            </a:pPr>
            <a:r>
              <a:rPr lang="cs-CZ" smtClean="0"/>
              <a:t>Probíhá postupné vyřazování poškozených exemplářů</a:t>
            </a:r>
          </a:p>
          <a:p>
            <a:pPr algn="ctr">
              <a:buNone/>
            </a:pPr>
            <a:endParaRPr lang="cs-CZ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z="3600" smtClean="0"/>
              <a:t>Libroservo – STAV SETRVALÝ</a:t>
            </a:r>
            <a:r>
              <a:rPr lang="cs-CZ" sz="3600" dirty="0" smtClean="0">
                <a:solidFill>
                  <a:srgbClr val="FFC000"/>
                </a:solidFill>
              </a:rPr>
              <a:t/>
            </a:r>
            <a:br>
              <a:rPr lang="cs-CZ" sz="3600" dirty="0" smtClean="0">
                <a:solidFill>
                  <a:srgbClr val="FFC000"/>
                </a:solidFill>
              </a:rPr>
            </a:b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 přesunu z Vracova (2014) – sídlo ve Svitavách</a:t>
            </a:r>
          </a:p>
          <a:p>
            <a:r>
              <a:rPr lang="cs-CZ" sz="2800" dirty="0" smtClean="0"/>
              <a:t>Evidenci a prodej zajišťuje: Marie Čumová</a:t>
            </a:r>
          </a:p>
          <a:p>
            <a:r>
              <a:rPr lang="cs-CZ" sz="2800" b="1" dirty="0" smtClean="0"/>
              <a:t>Zájem o nákup knih je </a:t>
            </a:r>
            <a:r>
              <a:rPr lang="cs-CZ" sz="2800" b="1" smtClean="0"/>
              <a:t>bohužel stále </a:t>
            </a:r>
            <a:r>
              <a:rPr lang="cs-CZ" sz="2800" b="1" dirty="0" smtClean="0"/>
              <a:t>nízký  </a:t>
            </a:r>
            <a:r>
              <a:rPr lang="cs-CZ" sz="2800" b="1" smtClean="0">
                <a:sym typeface="Wingdings" pitchFamily="2" charset="2"/>
              </a:rPr>
              <a:t>!</a:t>
            </a:r>
          </a:p>
          <a:p>
            <a:pPr>
              <a:buNone/>
            </a:pPr>
            <a:r>
              <a:rPr lang="cs-CZ" sz="2800" smtClean="0">
                <a:solidFill>
                  <a:srgbClr val="00B050"/>
                </a:solidFill>
                <a:sym typeface="Wingdings" pitchFamily="2" charset="2"/>
              </a:rPr>
              <a:t>	</a:t>
            </a:r>
          </a:p>
          <a:p>
            <a:pPr>
              <a:buNone/>
            </a:pPr>
            <a:r>
              <a:rPr lang="cs-CZ" sz="2800" b="1" smtClean="0">
                <a:sym typeface="Wingdings" pitchFamily="2" charset="2"/>
              </a:rPr>
              <a:t>Některé </a:t>
            </a:r>
            <a:r>
              <a:rPr lang="cs-CZ" sz="2800" b="1" dirty="0" smtClean="0">
                <a:sym typeface="Wingdings" pitchFamily="2" charset="2"/>
              </a:rPr>
              <a:t>tituly </a:t>
            </a:r>
            <a:r>
              <a:rPr lang="cs-CZ" sz="2800" b="1" smtClean="0">
                <a:sym typeface="Wingdings" pitchFamily="2" charset="2"/>
              </a:rPr>
              <a:t>jsou stále zdarma </a:t>
            </a:r>
            <a:r>
              <a:rPr lang="cs-CZ" sz="2800" b="1" dirty="0" smtClean="0">
                <a:sym typeface="Wingdings" pitchFamily="2" charset="2"/>
              </a:rPr>
              <a:t>pro potřeby klubů</a:t>
            </a:r>
            <a:r>
              <a:rPr lang="cs-CZ" sz="2800" dirty="0" smtClean="0">
                <a:sym typeface="Wingdings" pitchFamily="2" charset="2"/>
              </a:rPr>
              <a:t>.</a:t>
            </a:r>
            <a:endParaRPr lang="cs-CZ" sz="2800" dirty="0" smtClean="0"/>
          </a:p>
          <a:p>
            <a:r>
              <a:rPr lang="cs-CZ" sz="3800" dirty="0" smtClean="0"/>
              <a:t>KONTAKT: </a:t>
            </a:r>
            <a:r>
              <a:rPr lang="cs-CZ" sz="3800" b="1" dirty="0" err="1" smtClean="0">
                <a:solidFill>
                  <a:srgbClr val="0070C0"/>
                </a:solidFill>
              </a:rPr>
              <a:t>libroservo</a:t>
            </a:r>
            <a:r>
              <a:rPr lang="cs-CZ" sz="3800" b="1" dirty="0" smtClean="0">
                <a:solidFill>
                  <a:srgbClr val="0070C0"/>
                </a:solidFill>
              </a:rPr>
              <a:t>@esperanto.</a:t>
            </a:r>
            <a:r>
              <a:rPr lang="cs-CZ" sz="3800" b="1" dirty="0" err="1" smtClean="0">
                <a:solidFill>
                  <a:srgbClr val="0070C0"/>
                </a:solidFill>
              </a:rPr>
              <a:t>cz</a:t>
            </a:r>
            <a:endParaRPr lang="cs-CZ" sz="38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D:\Users\pavla\Documents\konference Nymburk 2013\foto pro zprávu o činnosti\cet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188640"/>
            <a:ext cx="2228850" cy="138112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417051" y="3244334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 </a:t>
            </a:r>
          </a:p>
          <a:p>
            <a:endParaRPr lang="cs-CZ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z="3600" b="1" smtClean="0"/>
              <a:t>Zvyšování kvalifikace</a:t>
            </a:r>
            <a:br>
              <a:rPr lang="cs-CZ" sz="3600" b="1" smtClean="0"/>
            </a:br>
            <a:r>
              <a:rPr lang="cs-CZ" sz="3600" b="1" smtClean="0"/>
              <a:t>členů Muzejní skupiny a KPE</a:t>
            </a:r>
            <a:br>
              <a:rPr lang="cs-CZ" sz="3600" b="1" smtClean="0"/>
            </a:br>
            <a:endParaRPr lang="cs-CZ" sz="3600" b="1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mtClean="0"/>
              <a:t>P.Dvořáková – v prosinci absolvovala </a:t>
            </a:r>
          </a:p>
          <a:p>
            <a:pPr>
              <a:buNone/>
            </a:pPr>
            <a:r>
              <a:rPr lang="cs-CZ" smtClean="0"/>
              <a:t>	3 e-learningové knihovnické kurzy (MZK Brno) – vč. digitalizace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D.Martinková – v červnu 2017 absolvovala celoroční kurz </a:t>
            </a:r>
            <a:r>
              <a:rPr lang="cs-CZ" i="1" smtClean="0"/>
              <a:t>„Základy muzejní pedagogiky“</a:t>
            </a:r>
            <a:r>
              <a:rPr lang="cs-CZ" smtClean="0"/>
              <a:t> (MZMG Brno) a za účelem tvorby lektorských programů pro skupiny v muzeu</a:t>
            </a:r>
          </a:p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536504" cy="17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167</Words>
  <Application>Microsoft Office PowerPoint</Application>
  <PresentationFormat>Předvádění na obrazovce (4:3)</PresentationFormat>
  <Paragraphs>108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 Zpráva o činnosti  Muzea esperanta ve Svitavách  od listopadu 2016 do října 2017  část 2 </vt:lpstr>
      <vt:lpstr>  Muzeum esperanta ve Svitavách  (org.složka ČES)    </vt:lpstr>
      <vt:lpstr>Snímek 3</vt:lpstr>
      <vt:lpstr>Grantové projekty</vt:lpstr>
      <vt:lpstr>Mezinárodní spolupráce s E@I a muzeem ve Vídni</vt:lpstr>
      <vt:lpstr>  Dary do knihovního a muzejního fondu  </vt:lpstr>
      <vt:lpstr>Depozitář</vt:lpstr>
      <vt:lpstr> Libroservo – STAV SETRVALÝ </vt:lpstr>
      <vt:lpstr> Zvyšování kvalifikace členů Muzejní skupiny a KPE </vt:lpstr>
      <vt:lpstr> Virtuální sbírky v muzeu </vt:lpstr>
      <vt:lpstr>     Prezentace muzea a virtuální sbírky  na Internetu:  1) www.muzeum.esperanto.cz    </vt:lpstr>
      <vt:lpstr>Snímek 12</vt:lpstr>
      <vt:lpstr> 2) Muzejní stránka na sociální síti Ipernity (zal. 5.1.2011)  http://www.ipernity.com/home/esperanto-muzeo-svitavy             </vt:lpstr>
      <vt:lpstr> Stav 5.10.2017 </vt:lpstr>
      <vt:lpstr>       3) Celoroční propagace muzea na Facebooku: Stránka muzea – desítky příspěvků ročně ,  mezinárodní skupina Přátel muzea – nyní 372 členů sdílení informací v obecných esperantských skupinách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pavla</dc:creator>
  <cp:lastModifiedBy>pavla</cp:lastModifiedBy>
  <cp:revision>8</cp:revision>
  <dcterms:created xsi:type="dcterms:W3CDTF">2017-10-05T05:55:02Z</dcterms:created>
  <dcterms:modified xsi:type="dcterms:W3CDTF">2017-11-28T22:02:40Z</dcterms:modified>
</cp:coreProperties>
</file>